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4"/>
  </p:sldMasterIdLst>
  <p:notesMasterIdLst>
    <p:notesMasterId r:id="rId14"/>
  </p:notesMasterIdLst>
  <p:handoutMasterIdLst>
    <p:handoutMasterId r:id="rId15"/>
  </p:handoutMasterIdLst>
  <p:sldIdLst>
    <p:sldId id="1866" r:id="rId5"/>
    <p:sldId id="1867" r:id="rId6"/>
    <p:sldId id="1868" r:id="rId7"/>
    <p:sldId id="1869" r:id="rId8"/>
    <p:sldId id="1888" r:id="rId9"/>
    <p:sldId id="1870" r:id="rId10"/>
    <p:sldId id="1871" r:id="rId11"/>
    <p:sldId id="1872" r:id="rId12"/>
    <p:sldId id="1873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ines theme" id="{EE9670AD-028C-4190-AAA8-2AF0F3B1E372}">
          <p14:sldIdLst>
            <p14:sldId id="1866"/>
            <p14:sldId id="1867"/>
            <p14:sldId id="1868"/>
            <p14:sldId id="1869"/>
            <p14:sldId id="1888"/>
            <p14:sldId id="1870"/>
            <p14:sldId id="1871"/>
            <p14:sldId id="1872"/>
            <p14:sldId id="18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7200" userDrawn="1">
          <p15:clr>
            <a:srgbClr val="A4A3A4"/>
          </p15:clr>
        </p15:guide>
        <p15:guide id="4" pos="4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6DC"/>
    <a:srgbClr val="ECE0D4"/>
    <a:srgbClr val="D1B497"/>
    <a:srgbClr val="E3D1BF"/>
    <a:srgbClr val="AA673C"/>
    <a:srgbClr val="6A6967"/>
    <a:srgbClr val="C19C84"/>
    <a:srgbClr val="F8EBE0"/>
    <a:srgbClr val="FF2625"/>
    <a:srgbClr val="0077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85" d="100"/>
          <a:sy n="85" d="100"/>
        </p:scale>
        <p:origin x="586" y="67"/>
      </p:cViewPr>
      <p:guideLst>
        <p:guide orient="horz" pos="2160"/>
        <p:guide pos="480"/>
        <p:guide pos="7200"/>
        <p:guide pos="4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-184"/>
    </p:cViewPr>
  </p:sorterViewPr>
  <p:notesViewPr>
    <p:cSldViewPr snapToGrid="0">
      <p:cViewPr varScale="1">
        <p:scale>
          <a:sx n="48" d="100"/>
          <a:sy n="48" d="100"/>
        </p:scale>
        <p:origin x="182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C79A4-0B25-469F-9B41-E1B92476C68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F87740-790C-4B8E-8BDF-37374E5C19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E06D-E2C5-4DF1-B3C1-8E9169AAB10D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8AAF8-731F-4C2E-B690-3086B25AFC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C11FA-B74B-44E5-9E55-A45B9911BE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E2F40-54C0-4227-BA47-31BF544EF9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44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D9F622F8-1824-4338-8C3C-5529D3BDEF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618DDD53-BB38-4118-BC75-9CE27D49C55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6C03B6F7-B1AE-4118-ABA2-FFEC9B8F0E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46F5356-BDE8-43C1-9587-85323D02B19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89912C35-11A9-4DA7-8476-F1823F658CA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7180ED79-CEC3-4FB9-B511-8597B20A0C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EB7EE2-04A2-4FB2-9625-C9C73AC4D32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FA4671F7-4D2C-4B1E-AED7-24676BE8B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7842D7-C728-4EBD-982B-B8BE79E4DBBE}" type="slidenum">
              <a:rPr lang="en-US" altLang="en-US"/>
              <a:pPr eaLnBrk="1" hangingPunct="1"/>
              <a:t>1</a:t>
            </a:fld>
            <a:endParaRPr lang="en-US" altLang="en-US" dirty="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D8E83BD0-7AE4-4323-9047-FC368929C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FDECF5EC-C5EC-4723-8F4F-A75A20018F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2278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EB7EE2-04A2-4FB2-9625-C9C73AC4D32F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417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9101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57007FCA-3EC9-46F6-BE85-2DE9F97B48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3" name="Title 381">
            <a:extLst>
              <a:ext uri="{FF2B5EF4-FFF2-40B4-BE49-F238E27FC236}">
                <a16:creationId xmlns:a16="http://schemas.microsoft.com/office/drawing/2014/main" id="{219026B8-F099-4229-B446-9FE2B966B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56" y="2304288"/>
            <a:ext cx="7022592" cy="2258568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4800" b="1">
                <a:solidFill>
                  <a:schemeClr val="accent4">
                    <a:lumMod val="75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099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C00585D-E155-409A-899A-29BDF4E57F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944D9B-AA15-4DB5-AE58-0FA514F6FE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90699"/>
            <a:ext cx="10668000" cy="6858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9AB818C-9403-4CA7-8FC5-347DDE455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6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E65ED86-A26C-479A-8393-0BFDCBCD43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1783952"/>
            <a:ext cx="10668000" cy="1111648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858EEFF-117E-4B86-B6B2-CD8F71AA8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16577"/>
            <a:ext cx="10668000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 hidden="1">
            <a:extLst>
              <a:ext uri="{FF2B5EF4-FFF2-40B4-BE49-F238E27FC236}">
                <a16:creationId xmlns:a16="http://schemas.microsoft.com/office/drawing/2014/main" id="{D0B12BD8-7E23-4DB3-9F3C-68F6FF145E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72650" y="0"/>
            <a:ext cx="2419350" cy="2619375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5143907-CDEB-455C-878E-7AE28AF7D2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5418919" y="0"/>
            <a:ext cx="6407956" cy="17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2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1B9BC-7BE7-4893-90FD-CC95830FD8F2}" type="datetimeFigureOut">
              <a:rPr lang="en-US" smtClean="0"/>
              <a:t>9/23/2024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270E-046A-4C23-BC98-E307A7DD6B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32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4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1932CF-F265-4AEE-8704-F42C01AFB4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0" y="715963"/>
            <a:ext cx="4572000" cy="5113336"/>
          </a:xfrm>
        </p:spPr>
        <p:txBody>
          <a:bodyPr/>
          <a:lstStyle>
            <a:lvl1pPr algn="ctr">
              <a:buNone/>
              <a:defRPr sz="16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498076-A8F2-48B0-807A-C402BDA60D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074048"/>
            <a:ext cx="6407956" cy="178395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CF9E2C1-844F-4C0E-A423-111C77AEE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08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498B63D-F60C-4A9D-8D3E-0C7CD748FE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5334000" cy="3276600"/>
          </a:xfrm>
        </p:spPr>
        <p:txBody>
          <a:bodyPr/>
          <a:lstStyle>
            <a:lvl1pPr marL="0" indent="0">
              <a:buNone/>
              <a:defRPr sz="1800" b="1"/>
            </a:lvl1pPr>
            <a:lvl2pPr marL="283464" indent="-283464">
              <a:spcBef>
                <a:spcPts val="1000"/>
              </a:spcBef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89E410BA-B0FE-4F0E-8BE5-D33CC01663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3444081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827A95C0-AE8D-46E1-9EF9-64504CBEF9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000" y="715963"/>
            <a:ext cx="4572000" cy="2362200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" name="Graphic 1" hidden="1">
            <a:extLst>
              <a:ext uri="{FF2B5EF4-FFF2-40B4-BE49-F238E27FC236}">
                <a16:creationId xmlns:a16="http://schemas.microsoft.com/office/drawing/2014/main" id="{295740BA-9B4E-4B38-827D-32544CDF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92800"/>
            <a:ext cx="12192000" cy="96520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9C593AE-D9D2-42FE-A240-F97D187261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327681"/>
            <a:ext cx="5496910" cy="1530320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9AA0A799-2244-4DB2-ACAB-F6DA87A7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15961"/>
            <a:ext cx="5334000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34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225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Pattern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2000" y="1905000"/>
            <a:ext cx="6477000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A997D967-7D0C-43B1-AF0D-22448F0504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106" y="0"/>
            <a:ext cx="3136894" cy="6858000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9B292CAA-5A7B-44A6-B47D-2FE9F593A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9" y="715961"/>
            <a:ext cx="6476999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2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atter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8DBED36-2461-46D0-AF71-79E0064B37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57700" y="1905000"/>
            <a:ext cx="7219043" cy="3276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1">
                    <a:lumMod val="50000"/>
                  </a:schemeClr>
                </a:solidFill>
              </a:defRPr>
            </a:lvl1pPr>
            <a:lvl2pPr marL="283464" indent="-283464">
              <a:spcBef>
                <a:spcPts val="1000"/>
              </a:spcBef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05C4425-09AC-4097-B868-D49C9D64C8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03"/>
            <a:ext cx="3720664" cy="6857194"/>
          </a:xfrm>
          <a:prstGeom prst="rect">
            <a:avLst/>
          </a:prstGeom>
        </p:spPr>
      </p:pic>
      <p:sp>
        <p:nvSpPr>
          <p:cNvPr id="5" name="Title 2">
            <a:extLst>
              <a:ext uri="{FF2B5EF4-FFF2-40B4-BE49-F238E27FC236}">
                <a16:creationId xmlns:a16="http://schemas.microsoft.com/office/drawing/2014/main" id="{C6104E15-F449-422E-973A-1899DDF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9" y="715961"/>
            <a:ext cx="7219043" cy="118903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b="1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6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8" userDrawn="1">
          <p15:clr>
            <a:srgbClr val="5ACBF0"/>
          </p15:clr>
        </p15:guide>
        <p15:guide id="3" orient="horz" pos="2240" userDrawn="1">
          <p15:clr>
            <a:srgbClr val="5ACBF0"/>
          </p15:clr>
        </p15:guide>
        <p15:guide id="4" orient="horz" pos="2487" userDrawn="1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9018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etti 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470216E-CA87-491C-BBBE-DDFD70D768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94" t="34041" r="11052" b="45480"/>
          <a:stretch/>
        </p:blipFill>
        <p:spPr>
          <a:xfrm>
            <a:off x="-3048" y="35012"/>
            <a:ext cx="12198096" cy="678797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D9303A2-B30A-054C-B809-053B909E1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 with border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10F58DD1-3970-D84D-8040-EF33B0971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Insert content here</a:t>
            </a:r>
          </a:p>
        </p:txBody>
      </p:sp>
    </p:spTree>
    <p:extLst>
      <p:ext uri="{BB962C8B-B14F-4D97-AF65-F5344CB8AC3E}">
        <p14:creationId xmlns:p14="http://schemas.microsoft.com/office/powerpoint/2010/main" val="1648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2243" userDrawn="1">
          <p15:clr>
            <a:srgbClr val="5ACBF0"/>
          </p15:clr>
        </p15:guide>
        <p15:guide id="4" orient="horz" pos="2488" userDrawn="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atter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EEF53A4-35A6-4E43-B220-67DA381C59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6307" y="3260705"/>
            <a:ext cx="7799387" cy="153475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8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Insert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724906-4405-47F4-B533-7291B003B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301" y="1995467"/>
            <a:ext cx="9141397" cy="615553"/>
          </a:xfrm>
          <a:noFill/>
        </p:spPr>
        <p:txBody>
          <a:bodyPr wrap="square" lIns="0" tIns="0" rIns="0" bIns="0" anchor="b" anchorCtr="0">
            <a:spAutoFit/>
          </a:bodyPr>
          <a:lstStyle>
            <a:lvl1pPr algn="ctr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accent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781D833-01F3-4F75-8F62-D60039CA3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791200"/>
            <a:ext cx="121920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0E6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64696-E1F3-49EF-AEC8-730A16D9A23F}" type="datetimeFigureOut">
              <a:rPr lang="en-US" altLang="en-US" smtClean="0"/>
              <a:pPr/>
              <a:t>9/23/2024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A1B0-4691-41D9-84E0-69D594EAA3F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1899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7" r:id="rId5"/>
    <p:sldLayoutId id="2147483710" r:id="rId6"/>
    <p:sldLayoutId id="2147483716" r:id="rId7"/>
    <p:sldLayoutId id="2147483718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oice21.org/what-is-oracy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168E5CF-FC82-40DA-8E6D-0BFF887B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  <a:t>Oracy at St Botolph’s</a:t>
            </a:r>
            <a:b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br>
              <a:rPr lang="en-US" dirty="0">
                <a:solidFill>
                  <a:schemeClr val="bg1">
                    <a:lumMod val="65000"/>
                    <a:lumOff val="35000"/>
                  </a:schemeClr>
                </a:solidFill>
              </a:rPr>
            </a:br>
            <a:r>
              <a:rPr lang="en-US" sz="30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“Learning floats on a sea of talk”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54961F0D-39E0-4299-BA4D-C343376D11B8}"/>
              </a:ext>
            </a:extLst>
          </p:cNvPr>
          <p:cNvSpPr txBox="1">
            <a:spLocks/>
          </p:cNvSpPr>
          <p:nvPr/>
        </p:nvSpPr>
        <p:spPr>
          <a:xfrm>
            <a:off x="3944643" y="5412227"/>
            <a:ext cx="6477000" cy="1299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/>
              <a:t>Evidence based research: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Education Recover Plan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EEF’s Covid support guide for schools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617BF-44F3-48FA-93A5-8E00FBD03F8A}"/>
              </a:ext>
            </a:extLst>
          </p:cNvPr>
          <p:cNvPicPr/>
          <p:nvPr/>
        </p:nvPicPr>
        <p:blipFill rotWithShape="1">
          <a:blip r:embed="rId3"/>
          <a:srcRect l="12094" t="14555" r="11701" b="19516"/>
          <a:stretch/>
        </p:blipFill>
        <p:spPr bwMode="auto">
          <a:xfrm>
            <a:off x="4761939" y="503240"/>
            <a:ext cx="2669801" cy="11193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523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C5EA60-12FC-4FB7-9CED-CDC28177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466503"/>
            <a:ext cx="10068760" cy="118903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What is oracy? </a:t>
            </a:r>
            <a:r>
              <a:rPr lang="en-GB" sz="2000" b="0" dirty="0">
                <a:solidFill>
                  <a:schemeClr val="tx1"/>
                </a:solidFill>
                <a:latin typeface="helveticaneuebold"/>
              </a:rPr>
              <a:t>T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helveticaneuebold"/>
              </a:rPr>
              <a:t>o articulate ideas, develop understanding and engage with others through spoken language.</a:t>
            </a: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36812B-2065-4A2B-B59B-8957022687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59651" y="4952821"/>
            <a:ext cx="9873451" cy="6000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 dirty="0">
                <a:solidFill>
                  <a:schemeClr val="tx1"/>
                </a:solidFill>
              </a:rPr>
              <a:t>Edutopia – </a:t>
            </a:r>
            <a:r>
              <a:rPr lang="en-US" altLang="en-US" b="0" dirty="0">
                <a:solidFill>
                  <a:schemeClr val="tx1"/>
                </a:solidFill>
              </a:rPr>
              <a:t>Speaking is just as important as reading and writing.  If they can’t orally construct a sentence, writing will always be a challenge.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9823A46-4001-439A-9D3D-077F10116344}"/>
              </a:ext>
            </a:extLst>
          </p:cNvPr>
          <p:cNvSpPr txBox="1">
            <a:spLocks/>
          </p:cNvSpPr>
          <p:nvPr/>
        </p:nvSpPr>
        <p:spPr>
          <a:xfrm>
            <a:off x="761997" y="2173737"/>
            <a:ext cx="9438445" cy="210991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tx1"/>
                </a:solidFill>
              </a:rPr>
              <a:t>Why is it so important?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500" b="0" dirty="0">
                <a:solidFill>
                  <a:schemeClr val="tx1"/>
                </a:solidFill>
              </a:rPr>
              <a:t>Do we deliberately create opportunities for talk?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500" b="0" dirty="0">
                <a:solidFill>
                  <a:schemeClr val="tx1"/>
                </a:solidFill>
              </a:rPr>
              <a:t>Do we continue the speaking drive after EYFS?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500" b="0" dirty="0">
                <a:solidFill>
                  <a:schemeClr val="tx1"/>
                </a:solidFill>
              </a:rPr>
              <a:t>Which children know more than they say?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500" b="0" dirty="0">
                <a:solidFill>
                  <a:schemeClr val="tx1"/>
                </a:solidFill>
              </a:rPr>
              <a:t>Deliberate talk or incidental talk?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500" b="0" dirty="0">
                <a:solidFill>
                  <a:schemeClr val="tx1"/>
                </a:solidFill>
              </a:rPr>
              <a:t>Are we a communication friendly school?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500" b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29932A-FDA7-480E-BDB9-0338C2B99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816" y="3860064"/>
            <a:ext cx="423585" cy="4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D9E38B3-4686-8247-9625-49018D29F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1014" y="474392"/>
            <a:ext cx="9141397" cy="123110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St Botolph’s Early Language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sz="4000" b="1" dirty="0">
                <a:solidFill>
                  <a:schemeClr val="bg1"/>
                </a:solidFill>
              </a:rPr>
              <a:t>ntent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CBA01B-ECA4-4938-872A-B38BEB13AC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6306" y="2111781"/>
            <a:ext cx="7799387" cy="3282138"/>
          </a:xfrm>
        </p:spPr>
        <p:txBody>
          <a:bodyPr/>
          <a:lstStyle/>
          <a:p>
            <a:r>
              <a:rPr lang="en-US" sz="2500" dirty="0">
                <a:solidFill>
                  <a:schemeClr val="bg1"/>
                </a:solidFill>
              </a:rPr>
              <a:t>Every child being a confident and articulate speaker.</a:t>
            </a: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pPr algn="l"/>
            <a:r>
              <a:rPr lang="en-US" sz="2500" dirty="0">
                <a:solidFill>
                  <a:schemeClr val="bg1"/>
                </a:solidFill>
              </a:rPr>
              <a:t>Aims: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Teachers understand the importance of spoken language.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Early identification of those children at risk.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sz="25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4E10B-2430-4FA4-9711-D96A64A0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499" y="2518854"/>
            <a:ext cx="13620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90A16C-1235-4DE1-9AE7-2F7599C83F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1999" y="1647547"/>
            <a:ext cx="10668000" cy="434488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schemeClr val="bg1"/>
                </a:solidFill>
                <a:latin typeface="+mj-lt"/>
              </a:rPr>
              <a:t>Illustrators</a:t>
            </a:r>
          </a:p>
          <a:p>
            <a:endParaRPr lang="en-US" altLang="en-US" sz="3500" b="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chemeClr val="bg1"/>
                </a:solidFill>
                <a:latin typeface="+mj-lt"/>
              </a:rPr>
              <a:t>Publishers</a:t>
            </a:r>
          </a:p>
          <a:p>
            <a:endParaRPr lang="en-US" altLang="en-US" sz="35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schemeClr val="bg1"/>
                </a:solidFill>
                <a:latin typeface="+mj-lt"/>
              </a:rPr>
              <a:t>Authors</a:t>
            </a:r>
          </a:p>
          <a:p>
            <a:endParaRPr lang="en-US" altLang="en-US" sz="3500" b="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500" dirty="0">
                <a:solidFill>
                  <a:schemeClr val="bg1"/>
                </a:solidFill>
                <a:latin typeface="+mj-lt"/>
              </a:rPr>
              <a:t>Researchers</a:t>
            </a:r>
          </a:p>
          <a:p>
            <a:endParaRPr lang="en-US" altLang="en-US" sz="3500" dirty="0">
              <a:solidFill>
                <a:schemeClr val="bg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3500" b="0" dirty="0">
                <a:solidFill>
                  <a:schemeClr val="bg1"/>
                </a:solidFill>
                <a:latin typeface="+mj-lt"/>
              </a:rPr>
              <a:t>Talkers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AA12F2E-B3C3-486B-9862-016B5C6554DA}"/>
              </a:ext>
            </a:extLst>
          </p:cNvPr>
          <p:cNvSpPr txBox="1">
            <a:spLocks/>
          </p:cNvSpPr>
          <p:nvPr/>
        </p:nvSpPr>
        <p:spPr>
          <a:xfrm>
            <a:off x="761999" y="701245"/>
            <a:ext cx="8035771" cy="615553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dirty="0">
                <a:solidFill>
                  <a:schemeClr val="bg1"/>
                </a:solidFill>
              </a:rPr>
              <a:t>At St Botolph’s we are…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E5181BB6-5600-4EB8-B7AC-8E24A5C24E8D}"/>
              </a:ext>
            </a:extLst>
          </p:cNvPr>
          <p:cNvSpPr/>
          <p:nvPr/>
        </p:nvSpPr>
        <p:spPr>
          <a:xfrm>
            <a:off x="9108489" y="505629"/>
            <a:ext cx="2183907" cy="1953088"/>
          </a:xfrm>
          <a:prstGeom prst="wedgeEllipseCallout">
            <a:avLst>
              <a:gd name="adj1" fmla="val -94817"/>
              <a:gd name="adj2" fmla="val 22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Talk more, read more.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E8692D74-2BFD-47B3-B345-69B74B760B28}"/>
              </a:ext>
            </a:extLst>
          </p:cNvPr>
          <p:cNvSpPr/>
          <p:nvPr/>
        </p:nvSpPr>
        <p:spPr>
          <a:xfrm>
            <a:off x="9037468" y="2624091"/>
            <a:ext cx="2682535" cy="1953088"/>
          </a:xfrm>
          <a:prstGeom prst="wedgeEllipseCallout">
            <a:avLst>
              <a:gd name="adj1" fmla="val -86315"/>
              <a:gd name="adj2" fmla="val 159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Talker for life.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A7E717C4-904E-49F6-8D36-CAA9E50CD7D4}"/>
              </a:ext>
            </a:extLst>
          </p:cNvPr>
          <p:cNvSpPr/>
          <p:nvPr/>
        </p:nvSpPr>
        <p:spPr>
          <a:xfrm>
            <a:off x="6161104" y="3932068"/>
            <a:ext cx="2947386" cy="1953088"/>
          </a:xfrm>
          <a:prstGeom prst="wedgeEllipseCallout">
            <a:avLst>
              <a:gd name="adj1" fmla="val -56199"/>
              <a:gd name="adj2" fmla="val 7477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Every child should speak in every lesson, everyday.</a:t>
            </a:r>
          </a:p>
        </p:txBody>
      </p:sp>
    </p:spTree>
    <p:extLst>
      <p:ext uri="{BB962C8B-B14F-4D97-AF65-F5344CB8AC3E}">
        <p14:creationId xmlns:p14="http://schemas.microsoft.com/office/powerpoint/2010/main" val="55168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585B174-4806-4D74-9656-B3D3BCFB3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10" y="122980"/>
            <a:ext cx="10320837" cy="673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1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F037412-7BC5-4AAA-8ED5-FC377A84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363" y="715961"/>
            <a:ext cx="7219043" cy="118903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Oracy across the curriculum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88107D-D177-4CC1-9C42-9B14FA56B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793" y="1550176"/>
            <a:ext cx="6477001" cy="485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9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A48-57B8-480B-912A-B017D739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Impact – </a:t>
            </a:r>
            <a:r>
              <a:rPr lang="en-US" sz="3000" dirty="0">
                <a:solidFill>
                  <a:schemeClr val="bg1"/>
                </a:solidFill>
              </a:rPr>
              <a:t>supporting talk in school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2B839A9-BE4F-40C7-ABA3-682B626FFB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" y="1904999"/>
            <a:ext cx="10206037" cy="2036685"/>
          </a:xfrm>
        </p:spPr>
        <p:txBody>
          <a:bodyPr/>
          <a:lstStyle/>
          <a:p>
            <a:r>
              <a:rPr lang="en-US" altLang="en-US" sz="2500" dirty="0">
                <a:solidFill>
                  <a:schemeClr val="bg1"/>
                </a:solidFill>
              </a:rPr>
              <a:t>Evidence shows that early intervention and oracy development can lead to:</a:t>
            </a:r>
          </a:p>
          <a:p>
            <a:endParaRPr lang="en-US" altLang="en-US" sz="25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chemeClr val="bg1"/>
                </a:solidFill>
              </a:rPr>
              <a:t>Lower levels of unemployment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chemeClr val="bg1"/>
                </a:solidFill>
              </a:rPr>
              <a:t>Improved mental health in adulthood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chemeClr val="bg1"/>
                </a:solidFill>
              </a:rPr>
              <a:t>Access further education and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chemeClr val="bg1"/>
                </a:solidFill>
              </a:rPr>
              <a:t>Social and economic engagement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chemeClr val="bg1"/>
                </a:solidFill>
              </a:rPr>
              <a:t>Improved levels of academic retention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/>
              <a:t>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F265228-6614-4D31-9349-9534DBA46EFC}"/>
              </a:ext>
            </a:extLst>
          </p:cNvPr>
          <p:cNvSpPr txBox="1">
            <a:spLocks/>
          </p:cNvSpPr>
          <p:nvPr/>
        </p:nvSpPr>
        <p:spPr>
          <a:xfrm>
            <a:off x="5715000" y="5491510"/>
            <a:ext cx="6477000" cy="1299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n-US" dirty="0"/>
              <a:t>Evidence based research: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Education Recover Plan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EEF’s Covid support guide for schools</a:t>
            </a:r>
          </a:p>
        </p:txBody>
      </p:sp>
    </p:spTree>
    <p:extLst>
      <p:ext uri="{BB962C8B-B14F-4D97-AF65-F5344CB8AC3E}">
        <p14:creationId xmlns:p14="http://schemas.microsoft.com/office/powerpoint/2010/main" val="347736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FCC38-D58E-4E17-AA29-4F5F2A66F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Strategies</a:t>
            </a:r>
            <a:br>
              <a:rPr lang="en-US" dirty="0"/>
            </a:br>
            <a:endParaRPr lang="en-US" dirty="0"/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A17D04F1-4318-4DD6-B27E-D66AE4D426B2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61999" y="1905000"/>
            <a:ext cx="10663561" cy="3276600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No hands up approach</a:t>
            </a:r>
          </a:p>
          <a:p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“I heard Ellie say…”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TOL/TTYP/MTYT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</a:rPr>
              <a:t>Repeat.  Rephrase.  Extend.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bg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104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70FA737-AD1C-47EE-9777-37A7095BC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Links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D1AE6B1-CA6E-4B52-A2D3-42DED8A9CC2F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>
          <a:xfrm>
            <a:off x="761999" y="1905000"/>
            <a:ext cx="10663561" cy="3276600"/>
          </a:xfrm>
        </p:spPr>
        <p:txBody>
          <a:bodyPr wrap="square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Infant language links – EYFS baseline (next steps and gaps)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b="1" dirty="0">
                <a:solidFill>
                  <a:schemeClr val="tx1"/>
                </a:solidFill>
              </a:rPr>
              <a:t>‘Tools in the box’ – EYFS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Voice 21 Oracy framework - </a:t>
            </a:r>
            <a:r>
              <a:rPr lang="en-US" altLang="en-U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https://voice21.org/what-is-oracy/</a:t>
            </a:r>
            <a:endParaRPr lang="en-US" altLang="en-US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EEF </a:t>
            </a:r>
            <a:r>
              <a:rPr lang="en-US" altLang="en-US" dirty="0" err="1">
                <a:solidFill>
                  <a:schemeClr val="tx1"/>
                </a:solidFill>
              </a:rPr>
              <a:t>ShREC</a:t>
            </a:r>
            <a:r>
              <a:rPr lang="en-US" altLang="en-US" dirty="0">
                <a:solidFill>
                  <a:schemeClr val="tx1"/>
                </a:solidFill>
              </a:rPr>
              <a:t> approach – high quality interactions with young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RWI portal – Talk Through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</a:rPr>
              <a:t>WELLCOMM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dirty="0">
              <a:solidFill>
                <a:schemeClr val="bg1"/>
              </a:solidFill>
            </a:endParaRPr>
          </a:p>
          <a:p>
            <a:pPr algn="ctr"/>
            <a:r>
              <a:rPr lang="en-US" altLang="en-US" sz="3000" dirty="0">
                <a:solidFill>
                  <a:srgbClr val="7030A0"/>
                </a:solidFill>
              </a:rPr>
              <a:t>“When we know better, we do better.”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bg1"/>
              </a:solidFill>
            </a:endParaRP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61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Islander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E56925"/>
      </a:accent1>
      <a:accent2>
        <a:srgbClr val="F19936"/>
      </a:accent2>
      <a:accent3>
        <a:srgbClr val="5DA3CC"/>
      </a:accent3>
      <a:accent4>
        <a:srgbClr val="B3DAD6"/>
      </a:accent4>
      <a:accent5>
        <a:srgbClr val="76B144"/>
      </a:accent5>
      <a:accent6>
        <a:srgbClr val="438F63"/>
      </a:accent6>
      <a:hlink>
        <a:srgbClr val="E2DD60"/>
      </a:hlink>
      <a:folHlink>
        <a:srgbClr val="E78576"/>
      </a:folHlink>
    </a:clrScheme>
    <a:fontScheme name="Custom 18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ian Pacific heritage_TM10131490_Win32_LH_v4" id="{B2A0ACF3-34FF-4C5A-A737-2558AC4C9FEA}" vid="{FBDB92CC-0A39-410B-A16B-8C101333048E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9CE79C-5104-4273-B83B-D03AD839A8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18D074-6F3D-488C-8220-03C2DEFDE85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D141EBB-3386-4164-A294-111C6309E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Asian Pacific American Heritage Month presentation</Template>
  <TotalTime>505</TotalTime>
  <Words>328</Words>
  <Application>Microsoft Office PowerPoint</Application>
  <PresentationFormat>Widescreen</PresentationFormat>
  <Paragraphs>75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helveticaneuebold</vt:lpstr>
      <vt:lpstr>Segoe UI</vt:lpstr>
      <vt:lpstr>1_Office Theme</vt:lpstr>
      <vt:lpstr>Oracy at St Botolph’s  “Learning floats on a sea of talk”</vt:lpstr>
      <vt:lpstr>What is oracy? To articulate ideas, develop understanding and engage with others through spoken language.</vt:lpstr>
      <vt:lpstr>St Botolph’s Early Language  Intent</vt:lpstr>
      <vt:lpstr>PowerPoint Presentation</vt:lpstr>
      <vt:lpstr>PowerPoint Presentation</vt:lpstr>
      <vt:lpstr>Oracy across the curriculum</vt:lpstr>
      <vt:lpstr>Impact – supporting talk in school</vt:lpstr>
      <vt:lpstr>Strategies </vt:lpstr>
      <vt:lpstr>Links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Language and Reading Culture  “Learning floats on a see of talk”</dc:title>
  <dc:subject/>
  <dc:creator>Laura Skelding</dc:creator>
  <cp:keywords/>
  <dc:description/>
  <cp:lastModifiedBy>Laura Skelding</cp:lastModifiedBy>
  <cp:revision>20</cp:revision>
  <dcterms:created xsi:type="dcterms:W3CDTF">2024-04-29T13:08:33Z</dcterms:created>
  <dcterms:modified xsi:type="dcterms:W3CDTF">2024-09-23T18:57:56Z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